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0" r:id="rId3"/>
    <p:sldId id="281" r:id="rId4"/>
    <p:sldId id="272" r:id="rId5"/>
    <p:sldId id="257" r:id="rId6"/>
    <p:sldId id="274" r:id="rId7"/>
    <p:sldId id="273" r:id="rId8"/>
    <p:sldId id="258" r:id="rId9"/>
    <p:sldId id="264" r:id="rId10"/>
    <p:sldId id="275" r:id="rId11"/>
    <p:sldId id="276" r:id="rId12"/>
    <p:sldId id="259" r:id="rId13"/>
    <p:sldId id="260" r:id="rId14"/>
    <p:sldId id="262" r:id="rId15"/>
    <p:sldId id="277" r:id="rId16"/>
    <p:sldId id="263" r:id="rId17"/>
    <p:sldId id="266" r:id="rId18"/>
    <p:sldId id="267" r:id="rId19"/>
    <p:sldId id="268" r:id="rId20"/>
    <p:sldId id="278" r:id="rId21"/>
    <p:sldId id="269" r:id="rId22"/>
    <p:sldId id="270" r:id="rId23"/>
    <p:sldId id="271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1F639-A4D8-40EE-9594-990CDA9CA17D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82F4-B51E-48CF-A84F-477D07B853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Символы и строки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и вывод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fputc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chr</a:t>
            </a:r>
            <a:r>
              <a:rPr lang="en-US" b="1" dirty="0" smtClean="0"/>
              <a:t>, FILE* stream)</a:t>
            </a:r>
            <a:r>
              <a:rPr lang="en-US" dirty="0" smtClean="0"/>
              <a:t> – </a:t>
            </a:r>
            <a:r>
              <a:rPr lang="ru-RU" dirty="0" smtClean="0"/>
              <a:t>запись одного символа в поток, например: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(‘a’,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putchar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chr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запись одного символа в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ru-RU" dirty="0" smtClean="0"/>
              <a:t>аналог </a:t>
            </a:r>
            <a:r>
              <a:rPr lang="en-US" i="1" dirty="0" err="1" smtClean="0"/>
              <a:t>putc</a:t>
            </a:r>
            <a:r>
              <a:rPr lang="ru-RU" i="1" dirty="0" smtClean="0"/>
              <a:t>(</a:t>
            </a:r>
            <a:r>
              <a:rPr lang="en-US" i="1" dirty="0" err="1" smtClean="0"/>
              <a:t>chr</a:t>
            </a:r>
            <a:r>
              <a:rPr lang="en-US" i="1" dirty="0" smtClean="0"/>
              <a:t>, </a:t>
            </a:r>
            <a:r>
              <a:rPr lang="en-US" i="1" dirty="0" err="1" smtClean="0"/>
              <a:t>stdout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Все функции возвращают значение </a:t>
            </a:r>
            <a:r>
              <a:rPr lang="en-US" dirty="0" smtClean="0"/>
              <a:t>EOF</a:t>
            </a:r>
            <a:r>
              <a:rPr lang="ru-RU" dirty="0" smtClean="0"/>
              <a:t>, если произошла ошибка</a:t>
            </a:r>
            <a:r>
              <a:rPr lang="en-US" dirty="0" smtClean="0"/>
              <a:t>, </a:t>
            </a:r>
            <a:r>
              <a:rPr lang="ru-RU" dirty="0" smtClean="0"/>
              <a:t>иначе возвращают значение записанного символа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и вывод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ungetc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chr</a:t>
            </a:r>
            <a:r>
              <a:rPr lang="en-US" b="1" dirty="0" smtClean="0"/>
              <a:t>, FILE* stream)</a:t>
            </a:r>
            <a:r>
              <a:rPr lang="en-US" dirty="0" smtClean="0"/>
              <a:t> – </a:t>
            </a:r>
            <a:r>
              <a:rPr lang="ru-RU" dirty="0" smtClean="0"/>
              <a:t>запись одного символа обратно в буфер потока, например: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'0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ReadOctal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ungetc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ReadDecimal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Специального типа для строк в языке нет</a:t>
            </a:r>
          </a:p>
          <a:p>
            <a:r>
              <a:rPr lang="ru-RU" dirty="0" smtClean="0"/>
              <a:t>Строки представляются в виде массивов символов</a:t>
            </a:r>
          </a:p>
          <a:p>
            <a:r>
              <a:rPr lang="ru-RU" dirty="0" smtClean="0"/>
              <a:t>Строка завершается символом с кодом 0</a:t>
            </a:r>
          </a:p>
          <a:p>
            <a:r>
              <a:rPr lang="ru-RU" dirty="0" smtClean="0"/>
              <a:t>Символ с кодом 0 не может быть в середине строки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Объявление и инициализация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Объявление в виде массива: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[4]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ru-RU" dirty="0" smtClean="0"/>
              <a:t>Объявление в виде указателя: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"123";</a:t>
            </a:r>
          </a:p>
          <a:p>
            <a:r>
              <a:rPr lang="ru-RU" dirty="0" smtClean="0"/>
              <a:t>Во втором случае память под строку выделяется в неизменяемой области (т.е. доступной только на чтение)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</a:t>
            </a:r>
            <a:r>
              <a:rPr lang="ru-RU" dirty="0" smtClean="0"/>
              <a:t>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char* </a:t>
            </a:r>
            <a:r>
              <a:rPr lang="en-US" b="1" dirty="0" err="1" smtClean="0"/>
              <a:t>fgets</a:t>
            </a:r>
            <a:r>
              <a:rPr lang="en-US" b="1" dirty="0" smtClean="0"/>
              <a:t>(char* </a:t>
            </a:r>
            <a:r>
              <a:rPr lang="en-US" b="1" dirty="0" err="1" smtClean="0"/>
              <a:t>str</a:t>
            </a:r>
            <a:r>
              <a:rPr lang="en-US" b="1" dirty="0" smtClean="0"/>
              <a:t>, </a:t>
            </a:r>
            <a:r>
              <a:rPr lang="en-US" b="1" dirty="0" err="1" smtClean="0"/>
              <a:t>int</a:t>
            </a:r>
            <a:r>
              <a:rPr lang="en-US" b="1" dirty="0" smtClean="0"/>
              <a:t> num, FILE* stream)</a:t>
            </a:r>
            <a:r>
              <a:rPr lang="ru-RU" dirty="0" smtClean="0"/>
              <a:t> – читает строку из потока</a:t>
            </a:r>
            <a:r>
              <a:rPr lang="en-US" dirty="0" smtClean="0"/>
              <a:t> </a:t>
            </a:r>
            <a:r>
              <a:rPr lang="ru-RU" dirty="0" smtClean="0"/>
              <a:t>до конца строки (включая </a:t>
            </a:r>
            <a:r>
              <a:rPr lang="en-US" dirty="0" smtClean="0"/>
              <a:t>‘\n’)</a:t>
            </a:r>
            <a:r>
              <a:rPr lang="ru-RU" dirty="0" smtClean="0"/>
              <a:t>, конца файла или </a:t>
            </a:r>
            <a:r>
              <a:rPr lang="en-US" i="1" dirty="0" smtClean="0"/>
              <a:t>num-1</a:t>
            </a:r>
            <a:r>
              <a:rPr lang="en-US" dirty="0" smtClean="0"/>
              <a:t> </a:t>
            </a:r>
            <a:r>
              <a:rPr lang="ru-RU" dirty="0" smtClean="0"/>
              <a:t>символов</a:t>
            </a:r>
          </a:p>
          <a:p>
            <a:r>
              <a:rPr lang="en-US" b="1" dirty="0" smtClean="0"/>
              <a:t>char* gets(char* </a:t>
            </a:r>
            <a:r>
              <a:rPr lang="en-US" b="1" dirty="0" err="1" smtClean="0"/>
              <a:t>str</a:t>
            </a:r>
            <a:r>
              <a:rPr lang="en-US" b="1" dirty="0" smtClean="0"/>
              <a:t>)</a:t>
            </a:r>
            <a:r>
              <a:rPr lang="ru-RU" dirty="0" smtClean="0"/>
              <a:t> – читает строку из потока </a:t>
            </a:r>
            <a:r>
              <a:rPr lang="en-US" i="1" dirty="0" err="1" smtClean="0"/>
              <a:t>stdin</a:t>
            </a:r>
            <a:r>
              <a:rPr lang="en-US" dirty="0" smtClean="0"/>
              <a:t> </a:t>
            </a:r>
            <a:r>
              <a:rPr lang="ru-RU" dirty="0" smtClean="0"/>
              <a:t>до конца строки (не включая </a:t>
            </a:r>
            <a:r>
              <a:rPr lang="en-US" dirty="0" smtClean="0"/>
              <a:t>‘\n’)</a:t>
            </a:r>
            <a:r>
              <a:rPr lang="ru-RU" dirty="0" smtClean="0"/>
              <a:t> или конца файла</a:t>
            </a:r>
          </a:p>
          <a:p>
            <a:r>
              <a:rPr lang="ru-RU" dirty="0" smtClean="0"/>
              <a:t>В конец строки добавляется символ </a:t>
            </a:r>
            <a:r>
              <a:rPr lang="en-US" dirty="0" smtClean="0"/>
              <a:t>‘\0’</a:t>
            </a:r>
            <a:endParaRPr lang="ru-RU" dirty="0" smtClean="0"/>
          </a:p>
          <a:p>
            <a:r>
              <a:rPr lang="ru-RU" dirty="0" smtClean="0"/>
              <a:t>В случае ошибки или конца файла возвращает </a:t>
            </a:r>
            <a:r>
              <a:rPr lang="en-US" i="1" dirty="0" smtClean="0"/>
              <a:t>NULL</a:t>
            </a:r>
            <a:endParaRPr lang="ru-RU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r>
              <a:rPr lang="ru-RU" dirty="0" smtClean="0"/>
              <a:t>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fputs</a:t>
            </a:r>
            <a:r>
              <a:rPr lang="en-US" b="1" dirty="0" smtClean="0"/>
              <a:t>(char* </a:t>
            </a:r>
            <a:r>
              <a:rPr lang="en-US" b="1" dirty="0" err="1" smtClean="0"/>
              <a:t>str</a:t>
            </a:r>
            <a:r>
              <a:rPr lang="en-US" b="1" dirty="0" smtClean="0"/>
              <a:t>, FILE* stream)</a:t>
            </a:r>
            <a:r>
              <a:rPr lang="ru-RU" dirty="0" smtClean="0"/>
              <a:t> – записывает строку в поток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puts(char* </a:t>
            </a:r>
            <a:r>
              <a:rPr lang="en-US" b="1" dirty="0" err="1" smtClean="0"/>
              <a:t>str</a:t>
            </a:r>
            <a:r>
              <a:rPr lang="en-US" b="1" dirty="0" smtClean="0"/>
              <a:t>)</a:t>
            </a:r>
            <a:r>
              <a:rPr lang="ru-RU" dirty="0" smtClean="0"/>
              <a:t> – записывает строку в</a:t>
            </a:r>
            <a:r>
              <a:rPr lang="en-US" dirty="0" smtClean="0"/>
              <a:t> </a:t>
            </a:r>
            <a:r>
              <a:rPr lang="ru-RU" dirty="0" smtClean="0"/>
              <a:t>поток </a:t>
            </a:r>
            <a:r>
              <a:rPr lang="en-US" i="1" dirty="0" err="1" smtClean="0"/>
              <a:t>stdout</a:t>
            </a:r>
            <a:r>
              <a:rPr lang="en-US" dirty="0" smtClean="0"/>
              <a:t> </a:t>
            </a:r>
            <a:r>
              <a:rPr lang="ru-RU" dirty="0" smtClean="0"/>
              <a:t>и добавляет конец строки</a:t>
            </a:r>
          </a:p>
          <a:p>
            <a:r>
              <a:rPr lang="ru-RU" dirty="0" smtClean="0"/>
              <a:t>Завершающий символ </a:t>
            </a:r>
            <a:r>
              <a:rPr lang="en-US" dirty="0" smtClean="0"/>
              <a:t>‘\0’</a:t>
            </a:r>
            <a:r>
              <a:rPr lang="ru-RU" dirty="0" smtClean="0"/>
              <a:t> в поток не записывается</a:t>
            </a:r>
          </a:p>
          <a:p>
            <a:r>
              <a:rPr lang="ru-RU" dirty="0" smtClean="0"/>
              <a:t>В случае ошибки возвращает </a:t>
            </a:r>
            <a:r>
              <a:rPr lang="en-US" i="1" dirty="0" smtClean="0"/>
              <a:t>EOF</a:t>
            </a: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Форматированный</a:t>
            </a:r>
            <a:br>
              <a:rPr lang="ru-RU" dirty="0" smtClean="0"/>
            </a:br>
            <a:r>
              <a:rPr lang="ru-RU" dirty="0" smtClean="0"/>
              <a:t>ввод и вывод из/в строки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err="1" smtClean="0"/>
              <a:t>int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sscanf</a:t>
            </a:r>
            <a:r>
              <a:rPr lang="en-US" sz="2800" b="1" dirty="0" smtClean="0"/>
              <a:t>(const char* </a:t>
            </a:r>
            <a:r>
              <a:rPr lang="en-US" sz="2800" b="1" dirty="0" err="1" smtClean="0"/>
              <a:t>str</a:t>
            </a:r>
            <a:r>
              <a:rPr lang="en-US" sz="2800" b="1" dirty="0" smtClean="0"/>
              <a:t>, const char* format, …)</a:t>
            </a:r>
            <a:r>
              <a:rPr lang="en-US" sz="2800" dirty="0" smtClean="0"/>
              <a:t> – </a:t>
            </a:r>
            <a:r>
              <a:rPr lang="ru-RU" sz="2800" dirty="0" smtClean="0"/>
              <a:t>вводит данные из строки </a:t>
            </a:r>
            <a:r>
              <a:rPr lang="en-US" sz="2800" i="1" dirty="0" err="1" smtClean="0"/>
              <a:t>str</a:t>
            </a:r>
            <a:r>
              <a:rPr lang="en-US" sz="2800" dirty="0" smtClean="0"/>
              <a:t>, </a:t>
            </a:r>
            <a:r>
              <a:rPr lang="ru-RU" sz="2800" dirty="0" smtClean="0"/>
              <a:t>аналог </a:t>
            </a:r>
            <a:r>
              <a:rPr lang="en-US" sz="2800" i="1" dirty="0" err="1" smtClean="0"/>
              <a:t>scanf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sscanf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(“12 34”, “%d %u”, &amp;a, &amp;b);</a:t>
            </a:r>
          </a:p>
          <a:p>
            <a:r>
              <a:rPr lang="en-US" sz="2800" b="1" dirty="0" err="1" smtClean="0"/>
              <a:t>int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sprintf</a:t>
            </a:r>
            <a:r>
              <a:rPr lang="en-US" sz="2800" b="1" dirty="0" smtClean="0"/>
              <a:t>(char* </a:t>
            </a:r>
            <a:r>
              <a:rPr lang="en-US" sz="2800" b="1" dirty="0" err="1" smtClean="0"/>
              <a:t>str</a:t>
            </a:r>
            <a:r>
              <a:rPr lang="en-US" sz="2800" b="1" dirty="0" smtClean="0"/>
              <a:t>, const char* format, …)</a:t>
            </a:r>
            <a:r>
              <a:rPr lang="en-US" sz="2800" dirty="0" smtClean="0"/>
              <a:t> – </a:t>
            </a:r>
            <a:r>
              <a:rPr lang="ru-RU" sz="2800" dirty="0" smtClean="0"/>
              <a:t>выводит данные в строку </a:t>
            </a:r>
            <a:r>
              <a:rPr lang="en-US" sz="2800" i="1" dirty="0" err="1" smtClean="0"/>
              <a:t>str</a:t>
            </a:r>
            <a:r>
              <a:rPr lang="en-US" sz="2800" dirty="0" smtClean="0"/>
              <a:t>, </a:t>
            </a:r>
            <a:r>
              <a:rPr lang="ru-RU" sz="2800" dirty="0" smtClean="0"/>
              <a:t>аналог </a:t>
            </a:r>
            <a:r>
              <a:rPr lang="en-US" sz="2800" i="1" dirty="0" err="1" smtClean="0"/>
              <a:t>printf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char buffer[100];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(buffer, “%d %d”, 12, 34);</a:t>
            </a:r>
          </a:p>
          <a:p>
            <a:r>
              <a:rPr lang="en-US" sz="2800" i="1" dirty="0" err="1" smtClean="0">
                <a:cs typeface="Courier New" pitchFamily="49" charset="0"/>
              </a:rPr>
              <a:t>sprintf</a:t>
            </a:r>
            <a:r>
              <a:rPr lang="ru-RU" sz="2800" i="1" dirty="0" smtClean="0">
                <a:cs typeface="Courier New" pitchFamily="49" charset="0"/>
              </a:rPr>
              <a:t> </a:t>
            </a:r>
            <a:r>
              <a:rPr lang="ru-RU" sz="2800" dirty="0" smtClean="0">
                <a:cs typeface="Courier New" pitchFamily="49" charset="0"/>
              </a:rPr>
              <a:t>возвращает количество записанных в строку символов без учета завершающего символа </a:t>
            </a:r>
            <a:r>
              <a:rPr lang="en-US" sz="2800" dirty="0" smtClean="0">
                <a:cs typeface="Courier New" pitchFamily="49" charset="0"/>
              </a:rPr>
              <a:t>‘\0’</a:t>
            </a:r>
            <a:endParaRPr lang="en-US" sz="2800" b="1" dirty="0" smtClean="0">
              <a:cs typeface="Courier New" pitchFamily="49" charset="0"/>
            </a:endParaRPr>
          </a:p>
          <a:p>
            <a:pPr>
              <a:buNone/>
            </a:pPr>
            <a:endParaRPr lang="ru-RU" sz="2800" b="1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со строками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 объявлены в заголовочном файле </a:t>
            </a:r>
            <a:r>
              <a:rPr lang="en-US" b="1" dirty="0" smtClean="0"/>
              <a:t>	&lt;</a:t>
            </a:r>
            <a:r>
              <a:rPr lang="en-US" b="1" dirty="0" err="1" smtClean="0"/>
              <a:t>string.h</a:t>
            </a:r>
            <a:r>
              <a:rPr lang="en-US" b="1" dirty="0" smtClean="0"/>
              <a:t>&gt;</a:t>
            </a:r>
          </a:p>
          <a:p>
            <a:r>
              <a:rPr lang="en-US" b="1" dirty="0" err="1" smtClean="0"/>
              <a:t>size_t</a:t>
            </a:r>
            <a:r>
              <a:rPr lang="en-US" b="1" dirty="0" smtClean="0"/>
              <a:t> </a:t>
            </a:r>
            <a:r>
              <a:rPr lang="en-US" b="1" dirty="0" err="1" smtClean="0"/>
              <a:t>strlen</a:t>
            </a:r>
            <a:r>
              <a:rPr lang="en-US" b="1" dirty="0" smtClean="0"/>
              <a:t>(const char* </a:t>
            </a:r>
            <a:r>
              <a:rPr lang="en-US" b="1" dirty="0" err="1" smtClean="0"/>
              <a:t>str</a:t>
            </a:r>
            <a:r>
              <a:rPr lang="en-US" b="1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возвращает длину строки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[10] = "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));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Копирование 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/>
              <a:t>char* strcpy(char* destination,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fr-FR" b="1" dirty="0" smtClean="0"/>
              <a:t>const char* source)</a:t>
            </a:r>
            <a:r>
              <a:rPr lang="ru-RU" dirty="0" smtClean="0"/>
              <a:t> – копирует строку из </a:t>
            </a:r>
            <a:r>
              <a:rPr lang="fr-FR" i="1" dirty="0" smtClean="0"/>
              <a:t>source</a:t>
            </a:r>
            <a:r>
              <a:rPr lang="ru-RU" dirty="0" smtClean="0"/>
              <a:t> в </a:t>
            </a:r>
            <a:r>
              <a:rPr lang="fr-FR" i="1" dirty="0" smtClean="0"/>
              <a:t>destination</a:t>
            </a:r>
            <a:r>
              <a:rPr lang="ru-RU" dirty="0" smtClean="0"/>
              <a:t>, включая завершающий 0</a:t>
            </a:r>
          </a:p>
          <a:p>
            <a:r>
              <a:rPr lang="fr-FR" b="1" dirty="0" smtClean="0"/>
              <a:t>char* strncpy(char* destination,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fr-FR" b="1" dirty="0" smtClean="0"/>
              <a:t>const char* source, size_t num)</a:t>
            </a:r>
            <a:r>
              <a:rPr lang="ru-RU" dirty="0" smtClean="0"/>
              <a:t> – копирует строку из </a:t>
            </a:r>
            <a:r>
              <a:rPr lang="fr-FR" i="1" dirty="0" smtClean="0"/>
              <a:t>source</a:t>
            </a:r>
            <a:r>
              <a:rPr lang="ru-RU" dirty="0" smtClean="0"/>
              <a:t> в </a:t>
            </a:r>
            <a:r>
              <a:rPr lang="fr-FR" i="1" dirty="0" smtClean="0"/>
              <a:t>destination</a:t>
            </a:r>
            <a:r>
              <a:rPr lang="ru-RU" dirty="0" smtClean="0"/>
              <a:t> и заполняет оставшиеся до </a:t>
            </a:r>
            <a:r>
              <a:rPr lang="en-US" i="1" dirty="0" smtClean="0"/>
              <a:t>num</a:t>
            </a:r>
            <a:r>
              <a:rPr lang="en-US" dirty="0" smtClean="0"/>
              <a:t> </a:t>
            </a:r>
            <a:r>
              <a:rPr lang="ru-RU" dirty="0" smtClean="0"/>
              <a:t>позиции нулями</a:t>
            </a:r>
          </a:p>
          <a:p>
            <a:r>
              <a:rPr lang="ru-RU" dirty="0" smtClean="0"/>
              <a:t>Обе функции возвращают </a:t>
            </a:r>
            <a:r>
              <a:rPr lang="fr-FR" i="1" dirty="0" smtClean="0"/>
              <a:t>destination</a:t>
            </a:r>
            <a:endParaRPr lang="ru-RU" dirty="0" smtClean="0"/>
          </a:p>
          <a:p>
            <a:r>
              <a:rPr lang="ru-RU" dirty="0" smtClean="0"/>
              <a:t>Строки не должны перекрываться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Склейка 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char* strcat (char* destination,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fr-FR" b="1" dirty="0" smtClean="0"/>
              <a:t>const char* source)</a:t>
            </a:r>
            <a:r>
              <a:rPr lang="ru-RU" dirty="0" smtClean="0"/>
              <a:t> – добавляет строку из </a:t>
            </a:r>
            <a:r>
              <a:rPr lang="fr-FR" i="1" dirty="0" smtClean="0"/>
              <a:t>source</a:t>
            </a:r>
            <a:r>
              <a:rPr lang="ru-RU" dirty="0" smtClean="0"/>
              <a:t> к строке </a:t>
            </a:r>
            <a:r>
              <a:rPr lang="fr-FR" i="1" dirty="0" smtClean="0"/>
              <a:t>destination</a:t>
            </a:r>
            <a:r>
              <a:rPr lang="ru-RU" dirty="0" smtClean="0"/>
              <a:t>, включая завершающий 0</a:t>
            </a:r>
          </a:p>
          <a:p>
            <a:r>
              <a:rPr lang="fr-FR" b="1" dirty="0" smtClean="0"/>
              <a:t>char* strncat (char* destination,</a:t>
            </a:r>
            <a:br>
              <a:rPr lang="fr-FR" b="1" dirty="0" smtClean="0"/>
            </a:br>
            <a:r>
              <a:rPr lang="fr-FR" b="1" dirty="0" smtClean="0"/>
              <a:t>	</a:t>
            </a:r>
            <a:r>
              <a:rPr lang="en-US" b="1" dirty="0" smtClean="0"/>
              <a:t>const </a:t>
            </a:r>
            <a:r>
              <a:rPr lang="fr-FR" b="1" dirty="0" smtClean="0"/>
              <a:t>char* source, size_t num)</a:t>
            </a:r>
            <a:r>
              <a:rPr lang="ru-RU" dirty="0" smtClean="0"/>
              <a:t> – добавляет первые </a:t>
            </a:r>
            <a:r>
              <a:rPr lang="en-US" i="1" dirty="0" smtClean="0"/>
              <a:t>num</a:t>
            </a:r>
            <a:r>
              <a:rPr lang="en-US" dirty="0" smtClean="0"/>
              <a:t> </a:t>
            </a:r>
            <a:r>
              <a:rPr lang="ru-RU" dirty="0" smtClean="0"/>
              <a:t>символов из строки </a:t>
            </a:r>
            <a:r>
              <a:rPr lang="fr-FR" i="1" dirty="0" smtClean="0"/>
              <a:t>source</a:t>
            </a:r>
            <a:r>
              <a:rPr lang="ru-RU" dirty="0" smtClean="0"/>
              <a:t> к строке </a:t>
            </a:r>
            <a:r>
              <a:rPr lang="fr-FR" i="1" dirty="0" smtClean="0"/>
              <a:t>destination</a:t>
            </a:r>
            <a:r>
              <a:rPr lang="ru-RU" dirty="0" smtClean="0"/>
              <a:t>, включая завершающий 0</a:t>
            </a:r>
            <a:endParaRPr lang="en-US" dirty="0" smtClean="0"/>
          </a:p>
          <a:p>
            <a:r>
              <a:rPr lang="ru-RU" dirty="0" smtClean="0"/>
              <a:t>Обе функции возвращают </a:t>
            </a:r>
            <a:r>
              <a:rPr lang="fr-FR" i="1" dirty="0" smtClean="0"/>
              <a:t>destination</a:t>
            </a:r>
            <a:endParaRPr lang="ru-RU" dirty="0" smtClean="0"/>
          </a:p>
          <a:p>
            <a:r>
              <a:rPr lang="ru-RU" dirty="0" smtClean="0"/>
              <a:t>Строки не должны перекрываться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Символы в программе </a:t>
            </a:r>
            <a:r>
              <a:rPr lang="ru-RU" dirty="0" smtClean="0"/>
              <a:t>представляются </a:t>
            </a:r>
            <a:r>
              <a:rPr lang="ru-RU" dirty="0" smtClean="0"/>
              <a:t>в виде числовых кодов</a:t>
            </a:r>
          </a:p>
          <a:p>
            <a:r>
              <a:rPr lang="ru-RU" dirty="0" smtClean="0"/>
              <a:t>Базовый набор символов задаётся кодировкой </a:t>
            </a:r>
            <a:r>
              <a:rPr lang="en-US" dirty="0" smtClean="0"/>
              <a:t>ASCII</a:t>
            </a:r>
            <a:endParaRPr lang="ru-RU" dirty="0"/>
          </a:p>
          <a:p>
            <a:r>
              <a:rPr lang="ru-RU" dirty="0" smtClean="0"/>
              <a:t>Коды символов </a:t>
            </a:r>
            <a:r>
              <a:rPr lang="en-US" dirty="0" smtClean="0"/>
              <a:t>‘0’ – ‘9’</a:t>
            </a:r>
            <a:r>
              <a:rPr lang="ru-RU" dirty="0" smtClean="0"/>
              <a:t>, </a:t>
            </a:r>
            <a:r>
              <a:rPr lang="en-US" dirty="0" smtClean="0"/>
              <a:t>‘A’ – ‘Z’ </a:t>
            </a:r>
            <a:r>
              <a:rPr lang="ru-RU" dirty="0" smtClean="0"/>
              <a:t>и </a:t>
            </a:r>
            <a:r>
              <a:rPr lang="en-US" dirty="0" smtClean="0"/>
              <a:t>‘a’ – ‘z’ </a:t>
            </a:r>
            <a:r>
              <a:rPr lang="ru-RU" dirty="0" smtClean="0"/>
              <a:t>идут последовательно: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code9 = ‘0’ + </a:t>
            </a:r>
            <a:r>
              <a:rPr lang="ru-RU" dirty="0" smtClean="0"/>
              <a:t>9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Коды заглавных </a:t>
            </a:r>
            <a:r>
              <a:rPr lang="ru-RU" dirty="0" smtClean="0"/>
              <a:t>латинских </a:t>
            </a:r>
            <a:r>
              <a:rPr lang="ru-RU" dirty="0" smtClean="0"/>
              <a:t>букв </a:t>
            </a:r>
            <a:r>
              <a:rPr lang="ru-RU" dirty="0" smtClean="0"/>
              <a:t>отличаются от кодов строчных </a:t>
            </a:r>
            <a:r>
              <a:rPr lang="ru-RU" dirty="0" smtClean="0"/>
              <a:t>букв </a:t>
            </a:r>
            <a:r>
              <a:rPr lang="ru-RU" dirty="0" smtClean="0"/>
              <a:t>одним битом: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‘A’ | 0x20 == ‘a’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склейки 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 *a = "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 *b = "def";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a);     //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abc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b, 1); //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strcat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a);     //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abcdabc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strcmp</a:t>
            </a:r>
            <a:r>
              <a:rPr lang="en-US" b="1" dirty="0" smtClean="0"/>
              <a:t>(const char* str1, const char* str2)</a:t>
            </a:r>
            <a:r>
              <a:rPr lang="ru-RU" dirty="0" smtClean="0"/>
              <a:t> – сравнивает две строки </a:t>
            </a:r>
            <a:r>
              <a:rPr lang="en-US" i="1" dirty="0" smtClean="0"/>
              <a:t>str1</a:t>
            </a:r>
            <a:r>
              <a:rPr lang="ru-RU" dirty="0" smtClean="0"/>
              <a:t> и </a:t>
            </a:r>
            <a:r>
              <a:rPr lang="en-US" i="1" dirty="0" err="1" smtClean="0"/>
              <a:t>str</a:t>
            </a:r>
            <a:r>
              <a:rPr lang="ru-RU" i="1" dirty="0" smtClean="0"/>
              <a:t>2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strncmp</a:t>
            </a:r>
            <a:r>
              <a:rPr lang="en-US" b="1" dirty="0" smtClean="0"/>
              <a:t>(const char* str1,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en-US" b="1" dirty="0" smtClean="0"/>
              <a:t>const char* str2, </a:t>
            </a:r>
            <a:r>
              <a:rPr lang="en-US" b="1" dirty="0" err="1" smtClean="0"/>
              <a:t>size_t</a:t>
            </a:r>
            <a:r>
              <a:rPr lang="en-US" b="1" dirty="0" smtClean="0"/>
              <a:t> num)</a:t>
            </a:r>
            <a:r>
              <a:rPr lang="ru-RU" dirty="0" smtClean="0"/>
              <a:t> – сравнивает не более чем </a:t>
            </a:r>
            <a:r>
              <a:rPr lang="en-US" i="1" dirty="0" smtClean="0"/>
              <a:t>num </a:t>
            </a:r>
            <a:r>
              <a:rPr lang="ru-RU" dirty="0" smtClean="0"/>
              <a:t>первых символов строк </a:t>
            </a:r>
            <a:r>
              <a:rPr lang="en-US" i="1" dirty="0" smtClean="0"/>
              <a:t>str1</a:t>
            </a:r>
            <a:r>
              <a:rPr lang="ru-RU" dirty="0" smtClean="0"/>
              <a:t> и </a:t>
            </a:r>
            <a:r>
              <a:rPr lang="en-US" i="1" dirty="0" err="1" smtClean="0"/>
              <a:t>str</a:t>
            </a:r>
            <a:r>
              <a:rPr lang="ru-RU" i="1" dirty="0" smtClean="0"/>
              <a:t>2</a:t>
            </a:r>
          </a:p>
          <a:p>
            <a:r>
              <a:rPr lang="ru-RU" dirty="0" smtClean="0"/>
              <a:t>Возвращаемое значение:</a:t>
            </a:r>
            <a:br>
              <a:rPr lang="ru-RU" dirty="0" smtClean="0"/>
            </a:br>
            <a:r>
              <a:rPr lang="en-US" dirty="0" smtClean="0"/>
              <a:t>&gt;0 </a:t>
            </a:r>
            <a:r>
              <a:rPr lang="ru-RU" dirty="0" smtClean="0"/>
              <a:t>если </a:t>
            </a:r>
            <a:r>
              <a:rPr lang="en-US" i="1" dirty="0" smtClean="0"/>
              <a:t>str1</a:t>
            </a:r>
            <a:r>
              <a:rPr lang="ru-RU" dirty="0" smtClean="0"/>
              <a:t>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en-US" i="1" dirty="0" err="1" smtClean="0"/>
              <a:t>str</a:t>
            </a:r>
            <a:r>
              <a:rPr lang="ru-RU" i="1" dirty="0" smtClean="0"/>
              <a:t>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0   </a:t>
            </a:r>
            <a:r>
              <a:rPr lang="ru-RU" dirty="0" smtClean="0"/>
              <a:t>если </a:t>
            </a:r>
            <a:r>
              <a:rPr lang="en-US" i="1" dirty="0" smtClean="0"/>
              <a:t>str1</a:t>
            </a:r>
            <a:r>
              <a:rPr lang="ru-RU" dirty="0" smtClean="0"/>
              <a:t> 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i="1" dirty="0" err="1" smtClean="0"/>
              <a:t>str</a:t>
            </a:r>
            <a:r>
              <a:rPr lang="ru-RU" i="1" dirty="0" smtClean="0"/>
              <a:t>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&lt;0 </a:t>
            </a:r>
            <a:r>
              <a:rPr lang="ru-RU" dirty="0" smtClean="0"/>
              <a:t>если </a:t>
            </a:r>
            <a:r>
              <a:rPr lang="en-US" i="1" dirty="0" smtClean="0"/>
              <a:t>str1</a:t>
            </a:r>
            <a:r>
              <a:rPr lang="ru-RU" dirty="0" smtClean="0"/>
              <a:t> </a:t>
            </a:r>
            <a:r>
              <a:rPr lang="en-US" dirty="0" smtClean="0"/>
              <a:t>&lt;</a:t>
            </a:r>
            <a:r>
              <a:rPr lang="ru-RU" dirty="0" smtClean="0"/>
              <a:t> </a:t>
            </a:r>
            <a:r>
              <a:rPr lang="en-US" i="1" dirty="0" err="1" smtClean="0"/>
              <a:t>str</a:t>
            </a:r>
            <a:r>
              <a:rPr lang="ru-RU" i="1" dirty="0" smtClean="0"/>
              <a:t>2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символа в строке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char* </a:t>
            </a:r>
            <a:r>
              <a:rPr lang="en-US" b="1" dirty="0" err="1" smtClean="0"/>
              <a:t>strchr</a:t>
            </a:r>
            <a:r>
              <a:rPr lang="en-US" b="1" dirty="0" smtClean="0"/>
              <a:t>(const </a:t>
            </a:r>
            <a:r>
              <a:rPr lang="en-US" b="1" dirty="0"/>
              <a:t>char *</a:t>
            </a:r>
            <a:r>
              <a:rPr lang="en-US" b="1" dirty="0" err="1" smtClean="0"/>
              <a:t>str</a:t>
            </a:r>
            <a:r>
              <a:rPr lang="en-US" b="1" dirty="0" smtClean="0"/>
              <a:t>,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 smtClean="0"/>
              <a:t>chr</a:t>
            </a:r>
            <a:r>
              <a:rPr lang="en-US" b="1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ищет первое вхождение символа </a:t>
            </a:r>
            <a:r>
              <a:rPr lang="en-US" i="1" dirty="0" err="1" smtClean="0"/>
              <a:t>chr</a:t>
            </a:r>
            <a:r>
              <a:rPr lang="en-US" dirty="0" smtClean="0"/>
              <a:t> </a:t>
            </a:r>
            <a:r>
              <a:rPr lang="ru-RU" dirty="0" smtClean="0"/>
              <a:t>в строке </a:t>
            </a:r>
            <a:r>
              <a:rPr lang="en-US" i="1" dirty="0" err="1" smtClean="0"/>
              <a:t>str</a:t>
            </a:r>
            <a:endParaRPr lang="en-US" i="1" dirty="0" smtClean="0"/>
          </a:p>
          <a:p>
            <a:r>
              <a:rPr lang="en-US" b="1" dirty="0"/>
              <a:t>char *</a:t>
            </a:r>
            <a:r>
              <a:rPr lang="en-US" b="1" dirty="0" err="1"/>
              <a:t>strrchr</a:t>
            </a:r>
            <a:r>
              <a:rPr lang="en-US" b="1" dirty="0"/>
              <a:t>(const char *</a:t>
            </a:r>
            <a:r>
              <a:rPr lang="en-US" b="1" dirty="0" err="1" smtClean="0"/>
              <a:t>str</a:t>
            </a:r>
            <a:r>
              <a:rPr lang="en-US" b="1" dirty="0" smtClean="0"/>
              <a:t>,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 smtClean="0"/>
              <a:t>chr</a:t>
            </a:r>
            <a:r>
              <a:rPr lang="en-US" b="1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ищет последнее вхождение символа </a:t>
            </a:r>
            <a:r>
              <a:rPr lang="en-US" i="1" dirty="0" err="1" smtClean="0"/>
              <a:t>chr</a:t>
            </a:r>
            <a:r>
              <a:rPr lang="en-US" dirty="0" smtClean="0"/>
              <a:t> </a:t>
            </a:r>
            <a:r>
              <a:rPr lang="ru-RU" dirty="0" smtClean="0"/>
              <a:t>в строке </a:t>
            </a:r>
            <a:r>
              <a:rPr lang="en-US" i="1" dirty="0" err="1" smtClean="0"/>
              <a:t>str</a:t>
            </a:r>
            <a:endParaRPr lang="ru-RU" i="1" dirty="0" smtClean="0"/>
          </a:p>
          <a:p>
            <a:r>
              <a:rPr lang="ru-RU" dirty="0" smtClean="0"/>
              <a:t>Обе функции возвращают указатель на найденный символ или </a:t>
            </a:r>
            <a:r>
              <a:rPr lang="en-US" i="1" dirty="0" smtClean="0"/>
              <a:t>NULL</a:t>
            </a:r>
            <a:r>
              <a:rPr lang="ru-RU" dirty="0" smtClean="0"/>
              <a:t>, если он не найден</a:t>
            </a:r>
            <a:endParaRPr lang="en-US" dirty="0" smtClean="0"/>
          </a:p>
          <a:p>
            <a:endParaRPr lang="en-US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подстроки в строке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char* </a:t>
            </a:r>
            <a:r>
              <a:rPr lang="en-US" b="1" dirty="0" err="1" smtClean="0"/>
              <a:t>strstr</a:t>
            </a:r>
            <a:r>
              <a:rPr lang="en-US" b="1" dirty="0" smtClean="0"/>
              <a:t>(const char*</a:t>
            </a:r>
            <a:r>
              <a:rPr lang="ru-RU" b="1" dirty="0" smtClean="0"/>
              <a:t> </a:t>
            </a:r>
            <a:r>
              <a:rPr lang="en-US" b="1" dirty="0" err="1" smtClean="0"/>
              <a:t>str</a:t>
            </a:r>
            <a:r>
              <a:rPr lang="en-US" b="1" dirty="0" smtClean="0"/>
              <a:t>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en-US" b="1" dirty="0" smtClean="0"/>
              <a:t>const char* </a:t>
            </a:r>
            <a:r>
              <a:rPr lang="en-US" b="1" dirty="0" err="1" smtClean="0"/>
              <a:t>substr</a:t>
            </a:r>
            <a:r>
              <a:rPr lang="en-US" b="1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ищет первое вхождение подстроки </a:t>
            </a:r>
            <a:r>
              <a:rPr lang="en-US" i="1" dirty="0" err="1" smtClean="0"/>
              <a:t>substr</a:t>
            </a:r>
            <a:r>
              <a:rPr lang="en-US" i="1" dirty="0" smtClean="0"/>
              <a:t> </a:t>
            </a:r>
            <a:r>
              <a:rPr lang="ru-RU" dirty="0" smtClean="0"/>
              <a:t>в строку </a:t>
            </a:r>
            <a:r>
              <a:rPr lang="en-US" i="1" dirty="0" err="1" smtClean="0"/>
              <a:t>str</a:t>
            </a:r>
            <a:endParaRPr lang="ru-RU" i="1" dirty="0" smtClean="0"/>
          </a:p>
          <a:p>
            <a:r>
              <a:rPr lang="ru-RU" dirty="0" smtClean="0"/>
              <a:t>Возвращает указатель на найденную подстроку или </a:t>
            </a:r>
            <a:r>
              <a:rPr lang="en-US" i="1" dirty="0" smtClean="0"/>
              <a:t>NULL</a:t>
            </a:r>
            <a:r>
              <a:rPr lang="ru-RU" dirty="0" smtClean="0"/>
              <a:t>, если она не найдена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поиска подстрок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const char*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[10] 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 0 };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+ 2, 3); //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cde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char*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Русские кодировки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KOI-8R – </a:t>
            </a:r>
            <a:r>
              <a:rPr lang="ru-RU" dirty="0" smtClean="0"/>
              <a:t>позиции символов соответствуют латинским аналогам</a:t>
            </a:r>
          </a:p>
          <a:p>
            <a:r>
              <a:rPr lang="en-US" dirty="0" smtClean="0"/>
              <a:t>Ibm866 – </a:t>
            </a:r>
            <a:r>
              <a:rPr lang="ru-RU" dirty="0" smtClean="0"/>
              <a:t>сохраняется расположение символов псевдографики</a:t>
            </a:r>
          </a:p>
          <a:p>
            <a:r>
              <a:rPr lang="en-US" dirty="0" smtClean="0"/>
              <a:t>Windows-1251 – </a:t>
            </a:r>
            <a:r>
              <a:rPr lang="ru-RU" dirty="0" smtClean="0"/>
              <a:t>символы идут в алфавитном порядке</a:t>
            </a:r>
          </a:p>
          <a:p>
            <a:r>
              <a:rPr lang="en-US" dirty="0" smtClean="0"/>
              <a:t>Unicode: UTF-8, UTF-16</a:t>
            </a: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символами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 объявлены в заголовочном файле </a:t>
            </a:r>
            <a:r>
              <a:rPr lang="en-US" b="1" dirty="0" smtClean="0"/>
              <a:t>	&lt;</a:t>
            </a:r>
            <a:r>
              <a:rPr lang="en-US" b="1" dirty="0" err="1" smtClean="0"/>
              <a:t>ctype.h</a:t>
            </a:r>
            <a:r>
              <a:rPr lang="en-US" b="1" dirty="0" smtClean="0"/>
              <a:t>&gt;</a:t>
            </a:r>
          </a:p>
          <a:p>
            <a:r>
              <a:rPr lang="ru-RU" dirty="0" smtClean="0"/>
              <a:t>Два вида функций:</a:t>
            </a:r>
            <a:br>
              <a:rPr lang="ru-RU" dirty="0" smtClean="0"/>
            </a:br>
            <a:r>
              <a:rPr lang="ru-RU" dirty="0" smtClean="0"/>
              <a:t>1) Определение характеристик символов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isdigit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dirty="0" smtClean="0"/>
              <a:t>2) Преобразование регистра символов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tolower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/>
              <a:t>isalpha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буквой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‘a’ – ‘z’, ‘A’ – ’Z’</a:t>
            </a:r>
          </a:p>
          <a:p>
            <a:r>
              <a:rPr lang="en-US" b="1" dirty="0" err="1" smtClean="0"/>
              <a:t>isdigit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десятичной цифрой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‘0’ – ‘9’</a:t>
            </a:r>
          </a:p>
          <a:p>
            <a:r>
              <a:rPr lang="en-US" b="1" dirty="0" err="1" smtClean="0"/>
              <a:t>isxdigit</a:t>
            </a:r>
            <a:r>
              <a:rPr lang="en-US" dirty="0" smtClean="0"/>
              <a:t> – </a:t>
            </a:r>
            <a:r>
              <a:rPr lang="ru-RU" dirty="0" smtClean="0"/>
              <a:t>символ является </a:t>
            </a:r>
            <a:r>
              <a:rPr lang="ru-RU" dirty="0" err="1" smtClean="0"/>
              <a:t>шестнадцатиричной</a:t>
            </a:r>
            <a:r>
              <a:rPr lang="ru-RU" dirty="0" smtClean="0"/>
              <a:t> цифрой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‘0’ – ‘9’</a:t>
            </a:r>
            <a:r>
              <a:rPr lang="ru-RU" dirty="0" smtClean="0"/>
              <a:t>, </a:t>
            </a:r>
            <a:r>
              <a:rPr lang="en-US" dirty="0" smtClean="0"/>
              <a:t>‘a’ – ‘</a:t>
            </a:r>
            <a:r>
              <a:rPr lang="en-US" dirty="0"/>
              <a:t>f</a:t>
            </a:r>
            <a:r>
              <a:rPr lang="en-US" dirty="0" smtClean="0"/>
              <a:t>’, ‘A’ – ’F’</a:t>
            </a:r>
          </a:p>
          <a:p>
            <a:r>
              <a:rPr lang="en-US" b="1" dirty="0" err="1" smtClean="0"/>
              <a:t>isalnum</a:t>
            </a:r>
            <a:r>
              <a:rPr lang="en-US" dirty="0" smtClean="0"/>
              <a:t> – </a:t>
            </a:r>
            <a:r>
              <a:rPr lang="ru-RU" dirty="0" smtClean="0"/>
              <a:t>символ</a:t>
            </a:r>
            <a:r>
              <a:rPr lang="en-US" dirty="0" smtClean="0"/>
              <a:t> </a:t>
            </a:r>
            <a:r>
              <a:rPr lang="ru-RU" dirty="0" smtClean="0"/>
              <a:t>является буквой или цифрой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‘0’ – ‘9’</a:t>
            </a:r>
            <a:r>
              <a:rPr lang="ru-RU" dirty="0" smtClean="0"/>
              <a:t>, </a:t>
            </a:r>
            <a:r>
              <a:rPr lang="en-US" dirty="0" smtClean="0"/>
              <a:t>‘a’ – ‘z’, ‘A’ – ’Z’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isupper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буквой</a:t>
            </a:r>
            <a:r>
              <a:rPr lang="en-US" dirty="0" smtClean="0"/>
              <a:t> </a:t>
            </a:r>
            <a:r>
              <a:rPr lang="ru-RU" dirty="0" smtClean="0"/>
              <a:t>в верхнем регистре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‘A’ – ’Z’</a:t>
            </a:r>
          </a:p>
          <a:p>
            <a:r>
              <a:rPr lang="en-US" b="1" dirty="0" err="1" smtClean="0"/>
              <a:t>islower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буквой</a:t>
            </a:r>
            <a:r>
              <a:rPr lang="en-US" dirty="0" smtClean="0"/>
              <a:t> </a:t>
            </a:r>
            <a:r>
              <a:rPr lang="ru-RU" dirty="0" smtClean="0"/>
              <a:t>в нижнем регистре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 ‘a’ – ‘z’</a:t>
            </a:r>
            <a:endParaRPr lang="ru-RU" dirty="0" smtClean="0"/>
          </a:p>
          <a:p>
            <a:r>
              <a:rPr lang="en-US" b="1" dirty="0" err="1" smtClean="0"/>
              <a:t>ispunct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знаком пунктуации </a:t>
            </a:r>
            <a:r>
              <a:rPr lang="en-US" dirty="0" smtClean="0"/>
              <a:t>(</a:t>
            </a:r>
            <a:r>
              <a:rPr lang="ru-RU" dirty="0" smtClean="0"/>
              <a:t>или другим не алфавитно-цифровым символом)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‘.’, ‘</a:t>
            </a:r>
            <a:r>
              <a:rPr lang="ru-RU" dirty="0" smtClean="0"/>
              <a:t>?</a:t>
            </a:r>
            <a:r>
              <a:rPr lang="en-US" dirty="0" smtClean="0"/>
              <a:t>’, ‘!’, ‘–’, ‘+’, ‘{‘, ‘(‘, ‘&lt;‘, 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isspace</a:t>
            </a:r>
            <a:r>
              <a:rPr lang="en-US" dirty="0" smtClean="0"/>
              <a:t> – </a:t>
            </a:r>
            <a:r>
              <a:rPr lang="ru-RU" dirty="0" smtClean="0"/>
              <a:t>символ является пробельным символом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‘</a:t>
            </a:r>
            <a:r>
              <a:rPr lang="ru-RU" dirty="0" smtClean="0"/>
              <a:t>  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en-US" dirty="0" smtClean="0"/>
              <a:t>‘\t’, ‘\n’, ‘\r’, …</a:t>
            </a:r>
          </a:p>
          <a:p>
            <a:r>
              <a:rPr lang="en-US" b="1" dirty="0" err="1" smtClean="0"/>
              <a:t>iscntrl</a:t>
            </a:r>
            <a:r>
              <a:rPr lang="en-US" dirty="0" smtClean="0"/>
              <a:t> – </a:t>
            </a:r>
            <a:r>
              <a:rPr lang="ru-RU" dirty="0" smtClean="0"/>
              <a:t>символ является управляющим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 ‘\</a:t>
            </a:r>
            <a:r>
              <a:rPr lang="ru-RU" dirty="0" smtClean="0"/>
              <a:t>0</a:t>
            </a:r>
            <a:r>
              <a:rPr lang="en-US" dirty="0" smtClean="0"/>
              <a:t>’, ‘\t’, ‘\n’, ‘\r’, ‘\b’, …</a:t>
            </a:r>
          </a:p>
          <a:p>
            <a:r>
              <a:rPr lang="en-US" b="1" dirty="0" err="1" smtClean="0"/>
              <a:t>isprint</a:t>
            </a:r>
            <a:r>
              <a:rPr lang="en-US" dirty="0" smtClean="0"/>
              <a:t> – </a:t>
            </a:r>
            <a:r>
              <a:rPr lang="ru-RU" dirty="0" smtClean="0"/>
              <a:t>символ является «печатным»</a:t>
            </a:r>
            <a:br>
              <a:rPr lang="ru-RU" dirty="0" smtClean="0"/>
            </a:br>
            <a:r>
              <a:rPr lang="ru-RU" dirty="0" smtClean="0"/>
              <a:t>	все символы, кроме управляющих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регистра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tolower</a:t>
            </a:r>
            <a:r>
              <a:rPr lang="en-US" dirty="0" smtClean="0"/>
              <a:t> – </a:t>
            </a:r>
            <a:r>
              <a:rPr lang="ru-RU" dirty="0" smtClean="0"/>
              <a:t>преобразование к нижнему регистру</a:t>
            </a:r>
          </a:p>
          <a:p>
            <a:r>
              <a:rPr lang="en-US" b="1" dirty="0" err="1" smtClean="0"/>
              <a:t>toupper</a:t>
            </a:r>
            <a:r>
              <a:rPr lang="en-US" dirty="0" smtClean="0"/>
              <a:t> – </a:t>
            </a:r>
            <a:r>
              <a:rPr lang="ru-RU" dirty="0" smtClean="0"/>
              <a:t>преобразование к верхнему регистру</a:t>
            </a:r>
          </a:p>
          <a:p>
            <a:r>
              <a:rPr lang="ru-RU" dirty="0" smtClean="0"/>
              <a:t>Для символов, не являющихся буквами, результатом является исходный символ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и вывод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fgetc</a:t>
            </a:r>
            <a:r>
              <a:rPr lang="en-US" b="1" dirty="0" smtClean="0"/>
              <a:t>(FILE* stream)</a:t>
            </a:r>
            <a:r>
              <a:rPr lang="en-US" dirty="0" smtClean="0"/>
              <a:t> – </a:t>
            </a:r>
            <a:r>
              <a:rPr lang="ru-RU" dirty="0" smtClean="0"/>
              <a:t>чтение одного символа из потока, например: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getchar</a:t>
            </a:r>
            <a:r>
              <a:rPr lang="en-US" b="1" dirty="0" smtClean="0"/>
              <a:t>()</a:t>
            </a:r>
            <a:r>
              <a:rPr lang="en-US" dirty="0" smtClean="0"/>
              <a:t> </a:t>
            </a:r>
            <a:r>
              <a:rPr lang="ru-RU" dirty="0" smtClean="0"/>
              <a:t>чтение одного символа из </a:t>
            </a:r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ru-RU" dirty="0" smtClean="0"/>
              <a:t>аналог </a:t>
            </a:r>
            <a:r>
              <a:rPr lang="en-US" i="1" dirty="0" err="1" smtClean="0"/>
              <a:t>fg</a:t>
            </a:r>
            <a:r>
              <a:rPr lang="en-US" i="1" dirty="0" err="1" smtClean="0"/>
              <a:t>etc</a:t>
            </a:r>
            <a:r>
              <a:rPr lang="ru-RU" i="1" dirty="0" smtClean="0"/>
              <a:t>(</a:t>
            </a:r>
            <a:r>
              <a:rPr lang="en-US" i="1" dirty="0" err="1" smtClean="0"/>
              <a:t>stdin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Все функции возвращают значение </a:t>
            </a:r>
            <a:r>
              <a:rPr lang="en-US" dirty="0" smtClean="0"/>
              <a:t>EOF</a:t>
            </a:r>
            <a:r>
              <a:rPr lang="ru-RU" dirty="0" smtClean="0"/>
              <a:t>, если файл закончился или произошла ошибка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568</Words>
  <Application>Microsoft Office PowerPoint</Application>
  <PresentationFormat>Экран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Символы и строки</vt:lpstr>
      <vt:lpstr>Представление символов</vt:lpstr>
      <vt:lpstr>Русские кодировки</vt:lpstr>
      <vt:lpstr>Работа с символами</vt:lpstr>
      <vt:lpstr>Характеристики символов</vt:lpstr>
      <vt:lpstr>Характеристики символов</vt:lpstr>
      <vt:lpstr>Характеристики символов</vt:lpstr>
      <vt:lpstr>Преобразование регистра</vt:lpstr>
      <vt:lpstr>Ввод и вывод символов</vt:lpstr>
      <vt:lpstr>Ввод и вывод символов</vt:lpstr>
      <vt:lpstr>Ввод и вывод символов</vt:lpstr>
      <vt:lpstr>Строки</vt:lpstr>
      <vt:lpstr>Объявление и инициализация</vt:lpstr>
      <vt:lpstr>Ввод строк</vt:lpstr>
      <vt:lpstr>Вывод строк</vt:lpstr>
      <vt:lpstr>Форматированный ввод и вывод из/в строки</vt:lpstr>
      <vt:lpstr>Работа со строками</vt:lpstr>
      <vt:lpstr>Копирование строк</vt:lpstr>
      <vt:lpstr>Склейка строк</vt:lpstr>
      <vt:lpstr>Пример склейки строк</vt:lpstr>
      <vt:lpstr>Сравнение строк</vt:lpstr>
      <vt:lpstr>Поиск символа в строке</vt:lpstr>
      <vt:lpstr>Поиск подстроки в строке</vt:lpstr>
      <vt:lpstr>Пример поиска подстрок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40</cp:revision>
  <dcterms:created xsi:type="dcterms:W3CDTF">2012-09-23T15:40:02Z</dcterms:created>
  <dcterms:modified xsi:type="dcterms:W3CDTF">2013-09-29T21:03:16Z</dcterms:modified>
</cp:coreProperties>
</file>